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0" r:id="rId4"/>
    <p:sldId id="257" r:id="rId5"/>
    <p:sldId id="269" r:id="rId6"/>
    <p:sldId id="270" r:id="rId7"/>
    <p:sldId id="258" r:id="rId8"/>
    <p:sldId id="259" r:id="rId9"/>
    <p:sldId id="261" r:id="rId10"/>
    <p:sldId id="262" r:id="rId11"/>
    <p:sldId id="263" r:id="rId12"/>
    <p:sldId id="264" r:id="rId13"/>
    <p:sldId id="271" r:id="rId14"/>
    <p:sldId id="266" r:id="rId15"/>
    <p:sldId id="265" r:id="rId16"/>
    <p:sldId id="267" r:id="rId17"/>
    <p:sldId id="273" r:id="rId18"/>
    <p:sldId id="274" r:id="rId19"/>
    <p:sldId id="275" r:id="rId20"/>
    <p:sldId id="276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416B-09C8-49C6-AAD2-74E31794CDC0}" type="datetimeFigureOut">
              <a:rPr lang="en-GB" smtClean="0"/>
              <a:t>10/01/2017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A2CC-97C4-4FEF-9F0E-E810645B6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375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416B-09C8-49C6-AAD2-74E31794CDC0}" type="datetimeFigureOut">
              <a:rPr lang="en-GB" smtClean="0"/>
              <a:t>10/01/2017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A2CC-97C4-4FEF-9F0E-E810645B6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28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416B-09C8-49C6-AAD2-74E31794CDC0}" type="datetimeFigureOut">
              <a:rPr lang="en-GB" smtClean="0"/>
              <a:t>10/01/2017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A2CC-97C4-4FEF-9F0E-E810645B6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65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416B-09C8-49C6-AAD2-74E31794CDC0}" type="datetimeFigureOut">
              <a:rPr lang="en-GB" smtClean="0"/>
              <a:t>10/01/2017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A2CC-97C4-4FEF-9F0E-E810645B6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34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416B-09C8-49C6-AAD2-74E31794CDC0}" type="datetimeFigureOut">
              <a:rPr lang="en-GB" smtClean="0"/>
              <a:t>10/01/2017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A2CC-97C4-4FEF-9F0E-E810645B6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460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416B-09C8-49C6-AAD2-74E31794CDC0}" type="datetimeFigureOut">
              <a:rPr lang="en-GB" smtClean="0"/>
              <a:t>10/01/2017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A2CC-97C4-4FEF-9F0E-E810645B6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67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416B-09C8-49C6-AAD2-74E31794CDC0}" type="datetimeFigureOut">
              <a:rPr lang="en-GB" smtClean="0"/>
              <a:t>10/01/2017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A2CC-97C4-4FEF-9F0E-E810645B6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06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416B-09C8-49C6-AAD2-74E31794CDC0}" type="datetimeFigureOut">
              <a:rPr lang="en-GB" smtClean="0"/>
              <a:t>10/01/2017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A2CC-97C4-4FEF-9F0E-E810645B6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992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416B-09C8-49C6-AAD2-74E31794CDC0}" type="datetimeFigureOut">
              <a:rPr lang="en-GB" smtClean="0"/>
              <a:t>10/01/2017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A2CC-97C4-4FEF-9F0E-E810645B6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59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416B-09C8-49C6-AAD2-74E31794CDC0}" type="datetimeFigureOut">
              <a:rPr lang="en-GB" smtClean="0"/>
              <a:t>10/01/2017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A2CC-97C4-4FEF-9F0E-E810645B6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29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416B-09C8-49C6-AAD2-74E31794CDC0}" type="datetimeFigureOut">
              <a:rPr lang="en-GB" smtClean="0"/>
              <a:t>10/01/2017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CA2CC-97C4-4FEF-9F0E-E810645B6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31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B416B-09C8-49C6-AAD2-74E31794CDC0}" type="datetimeFigureOut">
              <a:rPr lang="en-GB" smtClean="0"/>
              <a:t>10/01/2017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CA2CC-97C4-4FEF-9F0E-E810645B6D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60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1.png"/><Relationship Id="rId7" Type="http://schemas.openxmlformats.org/officeDocument/2006/relationships/hyperlink" Target="http://www.google.co.uk/url?sa=i&amp;rct=j&amp;q=&amp;esrc=s&amp;source=images&amp;cd=&amp;cad=rja&amp;uact=8&amp;ved=0ahUKEwi2g7vxobfRAhUGthQKHY-1DecQjRwIBw&amp;url=http%3A%2F%2Fclipart-library.com%2Fdominoes-cliparts.html&amp;psig=AFQjCNHPJCX7KD43JR_gpzGsd2SvqvXcJA&amp;ust=148412693790823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75260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</a:rPr>
              <a:t>Maths information for YR parents</a:t>
            </a:r>
            <a:endParaRPr lang="en-GB" sz="4800" b="1" dirty="0">
              <a:solidFill>
                <a:srgbClr val="FF0000"/>
              </a:solidFill>
            </a:endParaRPr>
          </a:p>
        </p:txBody>
      </p:sp>
      <p:pic>
        <p:nvPicPr>
          <p:cNvPr id="9219" name="Picture 3" descr="C:\Users\jking3\AppData\Local\Microsoft\Windows\Temporary Internet Files\Content.IE5\FOUUARIQ\maths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0648"/>
            <a:ext cx="3062880" cy="3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157192"/>
            <a:ext cx="1517898" cy="152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4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23009" r="25837" b="31686"/>
          <a:stretch/>
        </p:blipFill>
        <p:spPr bwMode="auto">
          <a:xfrm>
            <a:off x="539552" y="836712"/>
            <a:ext cx="809797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92280" y="620688"/>
            <a:ext cx="17281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9" name="Oval Callout 8"/>
          <p:cNvSpPr/>
          <p:nvPr/>
        </p:nvSpPr>
        <p:spPr>
          <a:xfrm>
            <a:off x="3483279" y="4653136"/>
            <a:ext cx="3672408" cy="1944216"/>
          </a:xfrm>
          <a:prstGeom prst="wedgeEllipseCallout">
            <a:avLst>
              <a:gd name="adj1" fmla="val -12282"/>
              <a:gd name="adj2" fmla="val -700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know I have 5 blue counters and I will count on the rest e.g. 6,7,8,9,10,11,12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01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786" y="397310"/>
            <a:ext cx="2425452" cy="240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020" y="2924944"/>
            <a:ext cx="4042496" cy="326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t="15670"/>
          <a:stretch/>
        </p:blipFill>
        <p:spPr bwMode="auto">
          <a:xfrm>
            <a:off x="805893" y="3717032"/>
            <a:ext cx="3170366" cy="268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4" t="30438" r="50000" b="13465"/>
          <a:stretch/>
        </p:blipFill>
        <p:spPr bwMode="auto">
          <a:xfrm>
            <a:off x="323528" y="138435"/>
            <a:ext cx="2592288" cy="346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-125366"/>
            <a:ext cx="2255912" cy="174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Image result for dominoes clipart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5"/>
          <a:stretch/>
        </p:blipFill>
        <p:spPr bwMode="auto">
          <a:xfrm>
            <a:off x="6588224" y="1302327"/>
            <a:ext cx="2214382" cy="14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3" t="32495" r="50000" b="13338"/>
          <a:stretch/>
        </p:blipFill>
        <p:spPr bwMode="auto">
          <a:xfrm>
            <a:off x="359481" y="299466"/>
            <a:ext cx="2686979" cy="338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01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Subtraction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 with a set of objects, take some </a:t>
            </a:r>
            <a:r>
              <a:rPr lang="en-GB" dirty="0" smtClean="0"/>
              <a:t>away, count </a:t>
            </a:r>
            <a:r>
              <a:rPr lang="en-GB" dirty="0"/>
              <a:t>those left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146" name="Picture 2" descr="C:\Users\jking3\AppData\Local\Microsoft\Windows\Temporary Internet Files\Content.IE5\19IE7HH0\Red_apple_with_leaf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king3\AppData\Local\Microsoft\Windows\Temporary Internet Files\Content.IE5\19IE7HH0\Red_apple_with_leaf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88" y="3007892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king3\AppData\Local\Microsoft\Windows\Temporary Internet Files\Content.IE5\19IE7HH0\Red_apple_with_leaf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408" y="2586112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king3\AppData\Local\Microsoft\Windows\Temporary Internet Files\Content.IE5\19IE7HH0\Red_apple_with_leaf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128" y="3077344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king3\AppData\Local\Microsoft\Windows\Temporary Internet Files\Content.IE5\19IE7HH0\Red_apple_with_leaf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57577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5264696" y="2276872"/>
            <a:ext cx="3699792" cy="1709192"/>
          </a:xfrm>
          <a:prstGeom prst="wedgeEllipseCallout">
            <a:avLst>
              <a:gd name="adj1" fmla="val -57753"/>
              <a:gd name="adj2" fmla="val 56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How many apples do we have. Take 2 away. How many apples do we  now have?</a:t>
            </a:r>
            <a:endParaRPr lang="en-GB" b="1" dirty="0"/>
          </a:p>
        </p:txBody>
      </p:sp>
      <p:pic>
        <p:nvPicPr>
          <p:cNvPr id="10" name="Picture 2" descr="C:\Users\jking3\AppData\Local\Microsoft\Windows\Temporary Internet Files\Content.IE5\19IE7HH0\Red_apple_with_leaf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85184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jking3\AppData\Local\Microsoft\Windows\Temporary Internet Files\Content.IE5\19IE7HH0\Red_apple_with_leaf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576" y="5085184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jking3\AppData\Local\Microsoft\Windows\Temporary Internet Files\Content.IE5\19IE7HH0\Red_apple_with_leaf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944" y="5085184"/>
            <a:ext cx="908720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jking3\AppData\Local\Microsoft\Windows\Temporary Internet Files\Content.IE5\9X3QUISP\3_red.preview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85184"/>
            <a:ext cx="979367" cy="141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63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2" t="23009" r="20468" b="15632"/>
          <a:stretch/>
        </p:blipFill>
        <p:spPr bwMode="auto">
          <a:xfrm>
            <a:off x="179512" y="116632"/>
            <a:ext cx="544597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6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One more, one less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412776"/>
            <a:ext cx="400064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jking3\AppData\Local\Microsoft\Windows\Temporary Internet Files\Content.IE5\PVSVG90O\dart_t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77072"/>
            <a:ext cx="1152128" cy="94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95536" y="1052736"/>
            <a:ext cx="1836712" cy="864096"/>
          </a:xfrm>
          <a:prstGeom prst="wedgeEllipseCallout">
            <a:avLst>
              <a:gd name="adj1" fmla="val 4981"/>
              <a:gd name="adj2" fmla="val 886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Don’t do 1 less than 0!</a:t>
            </a:r>
            <a:endParaRPr lang="en-GB" dirty="0"/>
          </a:p>
        </p:txBody>
      </p:sp>
      <p:pic>
        <p:nvPicPr>
          <p:cNvPr id="7173" name="Picture 5" descr="C:\Users\jking3\AppData\Local\Microsoft\Windows\Temporary Internet Files\Content.IE5\FOUUARIQ\Playing_card_spade_9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4784"/>
            <a:ext cx="2972900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5652120" y="4797152"/>
            <a:ext cx="2448272" cy="1440160"/>
          </a:xfrm>
          <a:prstGeom prst="wedgeEllipseCallout">
            <a:avLst>
              <a:gd name="adj1" fmla="val -44810"/>
              <a:gd name="adj2" fmla="val -621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Find the card that is 1 more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6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One more…one less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If </a:t>
            </a:r>
            <a:r>
              <a:rPr lang="en-GB" dirty="0"/>
              <a:t>there are 8 turtles, how many would there be </a:t>
            </a:r>
            <a:r>
              <a:rPr lang="en-GB" dirty="0" smtClean="0"/>
              <a:t>if one </a:t>
            </a:r>
            <a:r>
              <a:rPr lang="en-GB" dirty="0"/>
              <a:t>more comes along?</a:t>
            </a:r>
          </a:p>
          <a:p>
            <a:r>
              <a:rPr lang="en-GB" dirty="0" smtClean="0"/>
              <a:t>What </a:t>
            </a:r>
            <a:r>
              <a:rPr lang="en-GB" dirty="0"/>
              <a:t>is the number that is one more than 12?</a:t>
            </a:r>
          </a:p>
          <a:p>
            <a:r>
              <a:rPr lang="en-GB" dirty="0" smtClean="0"/>
              <a:t>If </a:t>
            </a:r>
            <a:r>
              <a:rPr lang="en-GB" dirty="0"/>
              <a:t>I have 15 counters and you have one less </a:t>
            </a:r>
            <a:r>
              <a:rPr lang="en-GB" dirty="0" smtClean="0"/>
              <a:t>than</a:t>
            </a:r>
          </a:p>
          <a:p>
            <a:r>
              <a:rPr lang="en-GB" dirty="0" smtClean="0"/>
              <a:t>me</a:t>
            </a:r>
            <a:r>
              <a:rPr lang="en-GB" dirty="0"/>
              <a:t>, how many do you </a:t>
            </a:r>
            <a:r>
              <a:rPr lang="en-GB" dirty="0" smtClean="0"/>
              <a:t>have?</a:t>
            </a:r>
          </a:p>
          <a:p>
            <a:r>
              <a:rPr lang="en-GB" dirty="0" smtClean="0"/>
              <a:t>What </a:t>
            </a:r>
            <a:r>
              <a:rPr lang="en-GB" dirty="0"/>
              <a:t>is the number that is one less than 18?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5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Doubles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Introduce the idea of “double”.</a:t>
            </a:r>
          </a:p>
          <a:p>
            <a:r>
              <a:rPr lang="en-GB" dirty="0" smtClean="0"/>
              <a:t>Dice </a:t>
            </a:r>
            <a:r>
              <a:rPr lang="en-GB" dirty="0"/>
              <a:t>games are good for this!</a:t>
            </a:r>
          </a:p>
          <a:p>
            <a:r>
              <a:rPr lang="en-GB" dirty="0" smtClean="0"/>
              <a:t>Use </a:t>
            </a:r>
            <a:r>
              <a:rPr lang="en-GB" dirty="0"/>
              <a:t>“snap” games with playing cards / </a:t>
            </a:r>
            <a:r>
              <a:rPr lang="en-GB" dirty="0" smtClean="0"/>
              <a:t>digit cards</a:t>
            </a:r>
            <a:r>
              <a:rPr lang="en-GB" dirty="0"/>
              <a:t>.</a:t>
            </a:r>
          </a:p>
          <a:p>
            <a:r>
              <a:rPr lang="en-GB" dirty="0"/>
              <a:t>F</a:t>
            </a:r>
            <a:r>
              <a:rPr lang="en-GB" dirty="0" smtClean="0"/>
              <a:t>inding </a:t>
            </a:r>
            <a:r>
              <a:rPr lang="en-GB" dirty="0"/>
              <a:t>matching pairs</a:t>
            </a:r>
          </a:p>
        </p:txBody>
      </p:sp>
      <p:pic>
        <p:nvPicPr>
          <p:cNvPr id="8196" name="Picture 4" descr="C:\Users\jking3\AppData\Local\Microsoft\Windows\Temporary Internet Files\Content.IE5\19IE7HH0\dice-whit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73016"/>
            <a:ext cx="2429761" cy="13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jking3\AppData\Local\Microsoft\Windows\Temporary Internet Files\Content.IE5\19IE7HH0\Playing_card_heart_6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5748">
            <a:off x="5187533" y="4311829"/>
            <a:ext cx="1652330" cy="20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3" t="33945" r="13042" b="33945"/>
          <a:stretch/>
        </p:blipFill>
        <p:spPr bwMode="auto">
          <a:xfrm>
            <a:off x="539552" y="4797152"/>
            <a:ext cx="3996267" cy="15659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04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Shape and space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>
                <a:solidFill>
                  <a:srgbClr val="0070C0"/>
                </a:solidFill>
              </a:rPr>
              <a:t>Beginning to use mathematical names for ‘solid’ 3D shapes and ‘flat’ 2D shapes and mathematical terms to describe shapes.</a:t>
            </a:r>
          </a:p>
          <a:p>
            <a:pPr>
              <a:buNone/>
            </a:pPr>
            <a:r>
              <a:rPr lang="en-GB" i="1" dirty="0" smtClean="0"/>
              <a:t>2D: triangle, square, rectangle, circle, pentagon, hexagon</a:t>
            </a:r>
          </a:p>
          <a:p>
            <a:pPr>
              <a:buNone/>
            </a:pPr>
            <a:r>
              <a:rPr lang="en-GB" i="1" dirty="0" smtClean="0"/>
              <a:t>3D:cube, </a:t>
            </a:r>
            <a:r>
              <a:rPr lang="en-GB" i="1" dirty="0" err="1" smtClean="0"/>
              <a:t>cuboid</a:t>
            </a:r>
            <a:r>
              <a:rPr lang="en-GB" i="1" dirty="0" smtClean="0"/>
              <a:t>, sphere, cylinder, cone, pyramid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0070C0"/>
                </a:solidFill>
              </a:rPr>
              <a:t>Selects a particular named shape – </a:t>
            </a:r>
            <a:r>
              <a:rPr lang="en-GB" i="1" dirty="0" smtClean="0"/>
              <a:t>from a group of shapes, </a:t>
            </a:r>
            <a:r>
              <a:rPr lang="en-GB" i="1" dirty="0" err="1" smtClean="0"/>
              <a:t>eg</a:t>
            </a:r>
            <a:r>
              <a:rPr lang="en-GB" i="1" dirty="0" smtClean="0"/>
              <a:t> where is the square?  Can you show me a cube?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5362" name="Picture 2" descr="C:\Users\jking3\AppData\Local\Microsoft\Windows\Temporary Internet Files\Content.IE5\19IE7HH0\pentag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373216"/>
            <a:ext cx="936104" cy="90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jking3\AppData\Local\Microsoft\Windows\Temporary Internet Files\Content.IE5\9X3QUISP\Cub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042" y="5589240"/>
            <a:ext cx="1182600" cy="110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Can describe their relative position such as ‘</a:t>
            </a:r>
            <a:r>
              <a:rPr lang="en-GB" b="1" dirty="0" smtClean="0"/>
              <a:t>behind</a:t>
            </a:r>
            <a:r>
              <a:rPr lang="en-GB" dirty="0" smtClean="0"/>
              <a:t>’ or ‘</a:t>
            </a:r>
            <a:r>
              <a:rPr lang="en-GB" b="1" dirty="0" smtClean="0"/>
              <a:t>next to</a:t>
            </a:r>
            <a:r>
              <a:rPr lang="en-GB" dirty="0" smtClean="0"/>
              <a:t>’   </a:t>
            </a:r>
            <a:r>
              <a:rPr lang="en-GB" i="1" dirty="0" smtClean="0"/>
              <a:t>Also ‘under’, ‘above’, ‘left’, ‘right’, ‘on’, ‘off’ , ‘in front of’   Playing ‘hide and seek’ is good for this  </a:t>
            </a:r>
            <a:r>
              <a:rPr lang="en-GB" i="1" dirty="0" err="1" smtClean="0"/>
              <a:t>eg</a:t>
            </a:r>
            <a:r>
              <a:rPr lang="en-GB" i="1" dirty="0" smtClean="0"/>
              <a:t> ‘I was under the table’,  ‘I was in front of the bush’</a:t>
            </a:r>
          </a:p>
          <a:p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912" y="2996951"/>
            <a:ext cx="2598040" cy="369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4139952" y="3212976"/>
            <a:ext cx="4392488" cy="2016224"/>
          </a:xfrm>
          <a:prstGeom prst="wedgeEllipseCallout">
            <a:avLst>
              <a:gd name="adj1" fmla="val -49103"/>
              <a:gd name="adj2" fmla="val 563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Look at pictures in books. </a:t>
            </a:r>
          </a:p>
          <a:p>
            <a:pPr algn="ctr"/>
            <a:r>
              <a:rPr lang="en-GB" sz="2400" dirty="0" smtClean="0"/>
              <a:t>Where is the wolf?</a:t>
            </a:r>
          </a:p>
          <a:p>
            <a:pPr algn="ctr"/>
            <a:r>
              <a:rPr lang="en-GB" sz="2400" dirty="0" smtClean="0"/>
              <a:t>Is he in front of the tree?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860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11536" r="3506" b="19872"/>
          <a:stretch/>
        </p:blipFill>
        <p:spPr bwMode="auto">
          <a:xfrm>
            <a:off x="323528" y="260648"/>
            <a:ext cx="8628128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6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" t="12534" r="5902" b="8648"/>
          <a:stretch/>
        </p:blipFill>
        <p:spPr bwMode="auto">
          <a:xfrm>
            <a:off x="467543" y="116632"/>
            <a:ext cx="8427213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46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2" t="13033" r="1712" b="20870"/>
          <a:stretch/>
        </p:blipFill>
        <p:spPr bwMode="auto">
          <a:xfrm>
            <a:off x="179511" y="116632"/>
            <a:ext cx="9107247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06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Other ways to help at home…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5" t="34982" r="19870" b="18376"/>
          <a:stretch/>
        </p:blipFill>
        <p:spPr bwMode="auto">
          <a:xfrm>
            <a:off x="683568" y="1484783"/>
            <a:ext cx="7992888" cy="47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51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How children learn mathematics</a:t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E      </a:t>
            </a:r>
            <a:r>
              <a:rPr lang="en-GB" b="1" i="1" dirty="0" smtClean="0">
                <a:solidFill>
                  <a:srgbClr val="FF0000"/>
                </a:solidFill>
              </a:rPr>
              <a:t>Experience </a:t>
            </a:r>
            <a:r>
              <a:rPr lang="en-GB" dirty="0"/>
              <a:t>with physical objects,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L</a:t>
            </a:r>
            <a:r>
              <a:rPr lang="en-GB" b="1" dirty="0"/>
              <a:t> </a:t>
            </a:r>
            <a:r>
              <a:rPr lang="en-GB" dirty="0" smtClean="0"/>
              <a:t>     spoken </a:t>
            </a:r>
            <a:r>
              <a:rPr lang="en-GB" b="1" i="1" dirty="0">
                <a:solidFill>
                  <a:srgbClr val="FF0000"/>
                </a:solidFill>
              </a:rPr>
              <a:t>Language</a:t>
            </a:r>
            <a:r>
              <a:rPr lang="en-GB" i="1" dirty="0"/>
              <a:t> </a:t>
            </a:r>
            <a:r>
              <a:rPr lang="en-GB" dirty="0"/>
              <a:t>that describes </a:t>
            </a:r>
            <a:r>
              <a:rPr lang="en-GB" dirty="0" smtClean="0"/>
              <a:t>that experience</a:t>
            </a: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P </a:t>
            </a:r>
            <a:r>
              <a:rPr lang="en-GB" b="1" dirty="0" smtClean="0">
                <a:solidFill>
                  <a:srgbClr val="FF0000"/>
                </a:solidFill>
              </a:rPr>
              <a:t>    </a:t>
            </a:r>
            <a:r>
              <a:rPr lang="en-GB" b="1" i="1" dirty="0" smtClean="0">
                <a:solidFill>
                  <a:srgbClr val="FF0000"/>
                </a:solidFill>
              </a:rPr>
              <a:t>Pictures </a:t>
            </a:r>
            <a:r>
              <a:rPr lang="en-GB" dirty="0"/>
              <a:t>that represent the experience,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S</a:t>
            </a:r>
            <a:r>
              <a:rPr lang="en-GB" dirty="0"/>
              <a:t> </a:t>
            </a:r>
            <a:r>
              <a:rPr lang="en-GB" dirty="0" smtClean="0"/>
              <a:t>     written </a:t>
            </a:r>
            <a:r>
              <a:rPr lang="en-GB" b="1" i="1" dirty="0">
                <a:solidFill>
                  <a:srgbClr val="FF0000"/>
                </a:solidFill>
              </a:rPr>
              <a:t>Symbols</a:t>
            </a:r>
            <a:r>
              <a:rPr lang="en-GB" i="1" dirty="0"/>
              <a:t> </a:t>
            </a:r>
            <a:r>
              <a:rPr lang="en-GB" dirty="0"/>
              <a:t>that generalise </a:t>
            </a:r>
            <a:r>
              <a:rPr lang="en-GB" dirty="0" smtClean="0"/>
              <a:t>the experience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386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Key skills by end of YR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Count reliably with numbers from 1 – 20</a:t>
            </a:r>
          </a:p>
          <a:p>
            <a:r>
              <a:rPr lang="en-GB" dirty="0" smtClean="0"/>
              <a:t>Place </a:t>
            </a:r>
            <a:r>
              <a:rPr lang="en-GB" dirty="0"/>
              <a:t>the numbers from 1 to 20 in order</a:t>
            </a:r>
          </a:p>
          <a:p>
            <a:r>
              <a:rPr lang="en-GB" dirty="0" smtClean="0"/>
              <a:t>Say </a:t>
            </a:r>
            <a:r>
              <a:rPr lang="en-GB" dirty="0"/>
              <a:t>which number is one more or one less than </a:t>
            </a:r>
            <a:r>
              <a:rPr lang="en-GB" dirty="0" smtClean="0"/>
              <a:t>a given </a:t>
            </a:r>
            <a:r>
              <a:rPr lang="en-GB" dirty="0"/>
              <a:t>number</a:t>
            </a:r>
          </a:p>
          <a:p>
            <a:r>
              <a:rPr lang="en-GB" dirty="0" smtClean="0"/>
              <a:t>Add </a:t>
            </a:r>
            <a:r>
              <a:rPr lang="en-GB" dirty="0"/>
              <a:t>two quantities together (to 20 – </a:t>
            </a:r>
            <a:r>
              <a:rPr lang="en-GB" b="1" dirty="0"/>
              <a:t>using objects</a:t>
            </a:r>
            <a:r>
              <a:rPr lang="en-GB" dirty="0"/>
              <a:t>)</a:t>
            </a:r>
          </a:p>
          <a:p>
            <a:r>
              <a:rPr lang="en-GB" dirty="0" smtClean="0"/>
              <a:t>Subtract </a:t>
            </a:r>
            <a:r>
              <a:rPr lang="en-GB" dirty="0"/>
              <a:t>one quantity from another (to 20 – </a:t>
            </a:r>
            <a:r>
              <a:rPr lang="en-GB" b="1" dirty="0" smtClean="0"/>
              <a:t>using objects</a:t>
            </a:r>
            <a:r>
              <a:rPr lang="en-GB" dirty="0"/>
              <a:t>)</a:t>
            </a:r>
          </a:p>
          <a:p>
            <a:r>
              <a:rPr lang="en-GB" dirty="0" smtClean="0"/>
              <a:t>Counting </a:t>
            </a:r>
            <a:r>
              <a:rPr lang="en-GB" dirty="0"/>
              <a:t>on (addition) to find the answer</a:t>
            </a:r>
          </a:p>
          <a:p>
            <a:r>
              <a:rPr lang="en-GB" dirty="0" smtClean="0"/>
              <a:t>Counting </a:t>
            </a:r>
            <a:r>
              <a:rPr lang="en-GB" dirty="0"/>
              <a:t>back (subtraction) to find the answer</a:t>
            </a:r>
          </a:p>
          <a:p>
            <a:r>
              <a:rPr lang="en-GB" dirty="0" smtClean="0"/>
              <a:t>Solving </a:t>
            </a:r>
            <a:r>
              <a:rPr lang="en-GB" dirty="0"/>
              <a:t>problems (</a:t>
            </a:r>
            <a:r>
              <a:rPr lang="en-GB" i="1" dirty="0"/>
              <a:t>including halving / doubling</a:t>
            </a:r>
            <a:r>
              <a:rPr lang="en-GB" dirty="0" smtClean="0"/>
              <a:t>)</a:t>
            </a:r>
          </a:p>
          <a:p>
            <a:r>
              <a:rPr lang="en-GB" dirty="0" smtClean="0"/>
              <a:t>Describe 2-D and </a:t>
            </a:r>
            <a:r>
              <a:rPr lang="en-GB" dirty="0"/>
              <a:t>3</a:t>
            </a:r>
            <a:r>
              <a:rPr lang="en-GB" dirty="0" smtClean="0"/>
              <a:t>-D shapes</a:t>
            </a:r>
          </a:p>
          <a:p>
            <a:r>
              <a:rPr lang="en-GB" dirty="0" smtClean="0"/>
              <a:t>Describe position e.g. </a:t>
            </a:r>
            <a:r>
              <a:rPr lang="en-GB" smtClean="0"/>
              <a:t>in front </a:t>
            </a:r>
            <a:r>
              <a:rPr lang="en-GB" dirty="0" smtClean="0"/>
              <a:t>of </a:t>
            </a:r>
            <a:r>
              <a:rPr lang="en-GB" smtClean="0"/>
              <a:t>, behind </a:t>
            </a:r>
            <a:r>
              <a:rPr lang="en-GB" dirty="0" smtClean="0"/>
              <a:t>and quantities e.g. heavier, bigger, greater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784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" t="10500" r="5664" b="10183"/>
          <a:stretch/>
        </p:blipFill>
        <p:spPr bwMode="auto">
          <a:xfrm>
            <a:off x="323528" y="260648"/>
            <a:ext cx="8540420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16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3" t="10539" r="5501" b="14135"/>
          <a:stretch/>
        </p:blipFill>
        <p:spPr bwMode="auto">
          <a:xfrm>
            <a:off x="395535" y="332656"/>
            <a:ext cx="8401093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2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Counting 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65104"/>
            <a:ext cx="8229600" cy="157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560" y="1700808"/>
            <a:ext cx="69127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/>
              <a:t>Children need to construct their understanding </a:t>
            </a:r>
            <a:r>
              <a:rPr lang="en-GB" sz="4400" dirty="0" smtClean="0"/>
              <a:t>of the </a:t>
            </a:r>
            <a:r>
              <a:rPr lang="en-GB" sz="4400" dirty="0"/>
              <a:t>number system</a:t>
            </a:r>
          </a:p>
        </p:txBody>
      </p:sp>
    </p:spTree>
    <p:extLst>
      <p:ext uri="{BB962C8B-B14F-4D97-AF65-F5344CB8AC3E}">
        <p14:creationId xmlns:p14="http://schemas.microsoft.com/office/powerpoint/2010/main" val="230460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Then what happens??</a:t>
            </a:r>
            <a:br>
              <a:rPr lang="en-GB" b="1" dirty="0" smtClean="0">
                <a:solidFill>
                  <a:srgbClr val="FF0000"/>
                </a:solidFill>
              </a:rPr>
            </a:b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eleven</a:t>
            </a:r>
            <a:r>
              <a:rPr lang="en-GB" dirty="0"/>
              <a:t>…</a:t>
            </a:r>
          </a:p>
          <a:p>
            <a:pPr marL="0" indent="0">
              <a:buNone/>
            </a:pPr>
            <a:r>
              <a:rPr lang="en-GB" dirty="0" smtClean="0"/>
              <a:t>twelve</a:t>
            </a:r>
            <a:r>
              <a:rPr lang="en-GB" dirty="0"/>
              <a:t>…</a:t>
            </a:r>
          </a:p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dirty="0"/>
              <a:t>tricky teens</a:t>
            </a:r>
            <a:r>
              <a:rPr lang="en-GB" dirty="0" smtClean="0"/>
              <a:t>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“</a:t>
            </a:r>
            <a:r>
              <a:rPr lang="en-GB" dirty="0"/>
              <a:t>Spotting a pattern is at the heart </a:t>
            </a:r>
            <a:r>
              <a:rPr lang="en-GB" dirty="0" smtClean="0"/>
              <a:t>of mathematical </a:t>
            </a:r>
            <a:r>
              <a:rPr lang="en-GB" dirty="0"/>
              <a:t>thinking….”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05843"/>
            <a:ext cx="4246042" cy="281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54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Addition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" t="22397" r="39387" b="50257"/>
          <a:stretch/>
        </p:blipFill>
        <p:spPr bwMode="auto">
          <a:xfrm>
            <a:off x="1043607" y="1556792"/>
            <a:ext cx="680959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86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511</Words>
  <Application>Microsoft Office PowerPoint</Application>
  <PresentationFormat>On-screen Show (4:3)</PresentationFormat>
  <Paragraphs>57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How children learn mathematics </vt:lpstr>
      <vt:lpstr>Key skills by end of YR</vt:lpstr>
      <vt:lpstr>PowerPoint Presentation</vt:lpstr>
      <vt:lpstr>PowerPoint Presentation</vt:lpstr>
      <vt:lpstr>Counting </vt:lpstr>
      <vt:lpstr>Then what happens?? </vt:lpstr>
      <vt:lpstr>Addition</vt:lpstr>
      <vt:lpstr>PowerPoint Presentation</vt:lpstr>
      <vt:lpstr>PowerPoint Presentation</vt:lpstr>
      <vt:lpstr>Subtraction</vt:lpstr>
      <vt:lpstr>PowerPoint Presentation</vt:lpstr>
      <vt:lpstr>One more, one less</vt:lpstr>
      <vt:lpstr>One more…one less</vt:lpstr>
      <vt:lpstr>Doubles</vt:lpstr>
      <vt:lpstr>Shape and space</vt:lpstr>
      <vt:lpstr>PowerPoint Presentation</vt:lpstr>
      <vt:lpstr>PowerPoint Presentation</vt:lpstr>
      <vt:lpstr>PowerPoint Presentation</vt:lpstr>
      <vt:lpstr>Other ways to help at home…</vt:lpstr>
    </vt:vector>
  </TitlesOfParts>
  <Company>Hampshire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jking3</dc:creator>
  <cp:lastModifiedBy>jking3</cp:lastModifiedBy>
  <cp:revision>15</cp:revision>
  <dcterms:created xsi:type="dcterms:W3CDTF">2017-01-10T08:59:57Z</dcterms:created>
  <dcterms:modified xsi:type="dcterms:W3CDTF">2017-01-10T10:26:29Z</dcterms:modified>
</cp:coreProperties>
</file>